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0"/>
  </p:notesMasterIdLst>
  <p:sldIdLst>
    <p:sldId id="328" r:id="rId5"/>
    <p:sldId id="377" r:id="rId6"/>
    <p:sldId id="378" r:id="rId7"/>
    <p:sldId id="379" r:id="rId8"/>
    <p:sldId id="344" r:id="rId9"/>
    <p:sldId id="380" r:id="rId10"/>
    <p:sldId id="381" r:id="rId11"/>
    <p:sldId id="382" r:id="rId12"/>
    <p:sldId id="386" r:id="rId13"/>
    <p:sldId id="389" r:id="rId14"/>
    <p:sldId id="390" r:id="rId15"/>
    <p:sldId id="291" r:id="rId16"/>
    <p:sldId id="339" r:id="rId17"/>
    <p:sldId id="340" r:id="rId18"/>
    <p:sldId id="383" r:id="rId19"/>
    <p:sldId id="384" r:id="rId20"/>
    <p:sldId id="385" r:id="rId21"/>
    <p:sldId id="387" r:id="rId22"/>
    <p:sldId id="388" r:id="rId23"/>
    <p:sldId id="391" r:id="rId24"/>
    <p:sldId id="392" r:id="rId25"/>
    <p:sldId id="30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292" r:id="rId47"/>
    <p:sldId id="293" r:id="rId48"/>
    <p:sldId id="325" r:id="rId4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5F8F5-C4A9-4B73-8D41-1E01D1513070}" v="22" dt="2023-12-13T13:43:58.964"/>
    <p1510:client id="{4E07F602-5AE6-4050-8727-FADD90699B08}" v="1064" dt="2023-12-13T22:07:17.975"/>
    <p1510:client id="{5E581759-8E7E-467D-B442-6A5D7E8A1274}" v="1029" dt="2023-12-13T23:57:46.139"/>
    <p1510:client id="{7CF49149-4685-4006-AD48-BFE4C2FC5E9C}" v="23" dt="2023-12-13T17:18:18.214"/>
    <p1510:client id="{D1BCF78C-A57D-48E7-8130-879AFFEAFBF0}" v="86" dt="2023-12-13T17:09:58.841"/>
    <p1510:client id="{DC20193A-07DB-4267-9B4A-1E8B508943F0}" v="19" dt="2023-12-13T17:13:15.60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4609" autoAdjust="0"/>
  </p:normalViewPr>
  <p:slideViewPr>
    <p:cSldViewPr snapToGrid="0" snapToObjects="1">
      <p:cViewPr>
        <p:scale>
          <a:sx n="50" d="100"/>
          <a:sy n="50" d="100"/>
        </p:scale>
        <p:origin x="1386" y="39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nt">
            <a:extLst>
              <a:ext uri="{FF2B5EF4-FFF2-40B4-BE49-F238E27FC236}">
                <a16:creationId xmlns:a16="http://schemas.microsoft.com/office/drawing/2014/main" id="{FB62F605-0D29-07F8-F642-DD2626C788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219311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C22F3F7-C4F6-C120-9D45-79509746AC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1417531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35" y="976890"/>
            <a:ext cx="9589765" cy="1699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 smtClean="0"/>
              <a:t>VLSI Final Project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922" y="2669458"/>
            <a:ext cx="8579566" cy="3769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4-bit Adder using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Ripple Carry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Carry lookahead Generator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266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4-Bit </a:t>
            </a:r>
            <a:r>
              <a:rPr lang="en-US" sz="4000" dirty="0"/>
              <a:t>FULL ADDER RIPPLE CARRY 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66928" y="2125137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Schematic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F764383-AF28-FE1E-2101-2ADC9E564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90" y="2869210"/>
            <a:ext cx="11268972" cy="38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2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TESTBENCH of ripple carry adder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D22B5939-87E3-8768-30FA-643B0694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35" y="2274499"/>
            <a:ext cx="10492594" cy="43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962A8F7-EEDB-BBB2-A0CB-DD8C243EB1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1E634F1-0045-4994-AE88-F0980D6F1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3A8173F-4716-E3EE-E94E-3C34309D83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/>
          </p:cNvSpPr>
          <p:nvPr/>
        </p:nvSpPr>
        <p:spPr>
          <a:xfrm>
            <a:off x="11655702" y="6399061"/>
            <a:ext cx="546361" cy="151767"/>
          </a:xfrm>
          <a:prstGeom prst="rect">
            <a:avLst/>
          </a:prstGeom>
        </p:spPr>
        <p:txBody>
          <a:bodyPr/>
          <a:lstStyle/>
          <a:p>
            <a:pPr defTabSz="251460"/>
            <a:fld id="{48F63A3B-78C7-47BE-AE5E-E10140E04643}" type="slidenum"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251460"/>
              <a:t>12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9664B1C-C459-08B2-E3BE-19089246D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3" t="13013" b="13845"/>
          <a:stretch/>
        </p:blipFill>
        <p:spPr>
          <a:xfrm>
            <a:off x="403108" y="2422068"/>
            <a:ext cx="11252594" cy="40528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06" y="406117"/>
            <a:ext cx="10918897" cy="1118394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 smtClean="0"/>
              <a:t>Simulation Results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1059018" y="1227791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First Pattern     : 0101 + 1001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+ 0 = 01110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baseline="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Second</a:t>
            </a: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Pattern : 0111 + 1100 + 0 = 10011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962A8F7-EEDB-BBB2-A0CB-DD8C243EB1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1E634F1-0045-4994-AE88-F0980D6F1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3A8173F-4716-E3EE-E94E-3C34309D83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/>
          </p:cNvSpPr>
          <p:nvPr/>
        </p:nvSpPr>
        <p:spPr>
          <a:xfrm>
            <a:off x="11655702" y="6399061"/>
            <a:ext cx="546361" cy="15176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251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99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pPr marL="0" marR="0" lvl="0" indent="0" algn="l" defTabSz="251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06" y="406117"/>
            <a:ext cx="10918897" cy="1118394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 smtClean="0"/>
              <a:t>Simulation Results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1059018" y="1227791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Delay Calculations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: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Worst Case Delay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94695" y="1929918"/>
            <a:ext cx="9002918" cy="4296022"/>
            <a:chOff x="1394695" y="1929918"/>
            <a:chExt cx="9002918" cy="4296022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2364B4C-3E4B-5BDF-6896-C6050B3AA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4695" y="1929918"/>
              <a:ext cx="9002918" cy="4296022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651819" y="3805084"/>
              <a:ext cx="2212258" cy="54569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45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962A8F7-EEDB-BBB2-A0CB-DD8C243EB1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1E634F1-0045-4994-AE88-F0980D6F1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3A8173F-4716-E3EE-E94E-3C34309D83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/>
          </p:cNvSpPr>
          <p:nvPr/>
        </p:nvSpPr>
        <p:spPr>
          <a:xfrm>
            <a:off x="11655702" y="6399061"/>
            <a:ext cx="546361" cy="15176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251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99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pPr marL="0" marR="0" lvl="0" indent="0" algn="l" defTabSz="251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06" y="406117"/>
            <a:ext cx="10918897" cy="1118394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 smtClean="0"/>
              <a:t>Simulation Results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1059018" y="1227791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Power Calculations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54333" y="1786987"/>
            <a:ext cx="8312338" cy="4491206"/>
            <a:chOff x="1790307" y="1786987"/>
            <a:chExt cx="8312338" cy="4491206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ACE0008-A1FB-C119-D6DE-678FA50D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307" y="1786987"/>
              <a:ext cx="8312338" cy="449120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035277" y="3225586"/>
              <a:ext cx="2890684" cy="74173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16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Basic Components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66928" y="2029887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AND GATE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55201" y="2530334"/>
            <a:ext cx="5618671" cy="4191141"/>
            <a:chOff x="626854" y="2228697"/>
            <a:chExt cx="5618671" cy="4191141"/>
          </a:xfrm>
        </p:grpSpPr>
        <p:pic>
          <p:nvPicPr>
            <p:cNvPr id="15" name="Picture 14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472C8D9B-D966-5380-54E0-C8B970215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854" y="2751917"/>
              <a:ext cx="5618671" cy="366792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952EC8-F485-7E13-B934-B281A54DDA8C}"/>
                </a:ext>
              </a:extLst>
            </p:cNvPr>
            <p:cNvSpPr txBox="1"/>
            <p:nvPr/>
          </p:nvSpPr>
          <p:spPr>
            <a:xfrm>
              <a:off x="706791" y="2228697"/>
              <a:ext cx="274320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dirty="0" smtClean="0">
                  <a:solidFill>
                    <a:srgbClr val="00000A"/>
                  </a:solidFill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rPr>
                <a:t>- schematic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22253" y="2574498"/>
            <a:ext cx="5079247" cy="4119915"/>
            <a:chOff x="6386376" y="2207511"/>
            <a:chExt cx="5079247" cy="4119915"/>
          </a:xfrm>
        </p:grpSpPr>
        <p:pic>
          <p:nvPicPr>
            <p:cNvPr id="20" name="Picture 19" descr="A computer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105D7055-C0D6-9112-8A6C-4CF4A52C1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376" y="2669668"/>
              <a:ext cx="5079247" cy="36577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285674-5E07-6ECE-C3A0-821BF5040705}"/>
                </a:ext>
              </a:extLst>
            </p:cNvPr>
            <p:cNvSpPr txBox="1"/>
            <p:nvPr/>
          </p:nvSpPr>
          <p:spPr>
            <a:xfrm>
              <a:off x="6592067" y="2207511"/>
              <a:ext cx="3139440" cy="8002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 smtClean="0">
                  <a:solidFill>
                    <a:srgbClr val="00000A"/>
                  </a:solidFill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rPr>
                <a:t>- Layout</a:t>
              </a:r>
              <a:endParaRPr lang="en-US" sz="2800" dirty="0">
                <a:solidFill>
                  <a:srgbClr val="00000A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endParaRPr>
            </a:p>
            <a:p>
              <a:pPr algn="l"/>
              <a:endParaRPr lang="en-US" dirty="0">
                <a:cs typeface="Sabon Next 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16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Basic Components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66928" y="2029887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OR GATE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26850" y="2500371"/>
            <a:ext cx="5511225" cy="4221104"/>
            <a:chOff x="481066" y="2007114"/>
            <a:chExt cx="5511225" cy="42211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952EC8-F485-7E13-B934-B281A54DDA8C}"/>
                </a:ext>
              </a:extLst>
            </p:cNvPr>
            <p:cNvSpPr txBox="1"/>
            <p:nvPr/>
          </p:nvSpPr>
          <p:spPr>
            <a:xfrm>
              <a:off x="481066" y="2007114"/>
              <a:ext cx="274320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rPr>
                <a:t>- schematic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22" descr="A computer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899D7D0D-4EE8-10EA-518B-7133E8BA9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581" y="2590073"/>
              <a:ext cx="5410710" cy="3638145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657847" y="2551684"/>
            <a:ext cx="5244859" cy="4169792"/>
            <a:chOff x="6511943" y="2051278"/>
            <a:chExt cx="5244859" cy="4169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285674-5E07-6ECE-C3A0-821BF5040705}"/>
                </a:ext>
              </a:extLst>
            </p:cNvPr>
            <p:cNvSpPr txBox="1"/>
            <p:nvPr/>
          </p:nvSpPr>
          <p:spPr>
            <a:xfrm>
              <a:off x="6573872" y="2051278"/>
              <a:ext cx="3139440" cy="8002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rPr>
                <a:t>- Layout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A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Sabon Next LT"/>
              </a:endParaRPr>
            </a:p>
          </p:txBody>
        </p:sp>
        <p:pic>
          <p:nvPicPr>
            <p:cNvPr id="26" name="Picture 25" descr="A diagram of a computer&#10;&#10;Description automatically generated">
              <a:extLst>
                <a:ext uri="{FF2B5EF4-FFF2-40B4-BE49-F238E27FC236}">
                  <a16:creationId xmlns:a16="http://schemas.microsoft.com/office/drawing/2014/main" id="{18E9C13F-5697-2CDA-2896-32A6B769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1943" y="2590074"/>
              <a:ext cx="5244859" cy="3630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41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Basic Components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66928" y="2029887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XOR GATE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71635" y="2530334"/>
            <a:ext cx="5550507" cy="4191141"/>
            <a:chOff x="481066" y="2007114"/>
            <a:chExt cx="5550507" cy="41911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952EC8-F485-7E13-B934-B281A54DDA8C}"/>
                </a:ext>
              </a:extLst>
            </p:cNvPr>
            <p:cNvSpPr txBox="1"/>
            <p:nvPr/>
          </p:nvSpPr>
          <p:spPr>
            <a:xfrm>
              <a:off x="481066" y="2007114"/>
              <a:ext cx="274320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rPr>
                <a:t>- schematic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 descr="A computer screen shot of a circuit board&#10;&#10;Description automatically generated">
              <a:extLst>
                <a:ext uri="{FF2B5EF4-FFF2-40B4-BE49-F238E27FC236}">
                  <a16:creationId xmlns:a16="http://schemas.microsoft.com/office/drawing/2014/main" id="{8B2FEA73-5E83-CE86-8D04-77EC3E35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299" y="2565350"/>
              <a:ext cx="5489274" cy="363290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612711" y="2574498"/>
            <a:ext cx="5331123" cy="4146977"/>
            <a:chOff x="6322142" y="2051278"/>
            <a:chExt cx="5331123" cy="41469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285674-5E07-6ECE-C3A0-821BF5040705}"/>
                </a:ext>
              </a:extLst>
            </p:cNvPr>
            <p:cNvSpPr txBox="1"/>
            <p:nvPr/>
          </p:nvSpPr>
          <p:spPr>
            <a:xfrm>
              <a:off x="6573872" y="2051278"/>
              <a:ext cx="3139440" cy="8002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rPr>
                <a:t>- Layout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A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Sabon Next LT"/>
              </a:endParaRPr>
            </a:p>
          </p:txBody>
        </p:sp>
        <p:pic>
          <p:nvPicPr>
            <p:cNvPr id="27" name="Picture 26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8ABAEE14-D5C0-10C0-3222-360192B55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0"/>
            <a:stretch/>
          </p:blipFill>
          <p:spPr>
            <a:xfrm>
              <a:off x="6322142" y="2565350"/>
              <a:ext cx="5331123" cy="3632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37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1-Bit FULL ADDER RIPPLE CARRY 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66928" y="2106087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Layout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 descr="A blueprint of a building&#10;&#10;Description automatically generated">
            <a:extLst>
              <a:ext uri="{FF2B5EF4-FFF2-40B4-BE49-F238E27FC236}">
                <a16:creationId xmlns:a16="http://schemas.microsoft.com/office/drawing/2014/main" id="{31B63BE9-E3B2-B10A-ECB2-6DFF8A337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22" b="12799"/>
          <a:stretch/>
        </p:blipFill>
        <p:spPr>
          <a:xfrm>
            <a:off x="729855" y="2861043"/>
            <a:ext cx="10995801" cy="372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2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4-Bit </a:t>
            </a:r>
            <a:r>
              <a:rPr lang="en-US" sz="4000" dirty="0"/>
              <a:t>FULL ADDER RIPPLE CARRY 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66928" y="2106087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Layout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116692-C8E6-98EF-5AEA-56B8FC4E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32" y="2665283"/>
            <a:ext cx="10191310" cy="40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8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AGENDA 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49992"/>
            <a:ext cx="9590349" cy="3769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 full adder 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bit full adder ripple carry 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bit full adder Carry lookahead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7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DRC CHECK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7106F79-DFAD-DCEA-58E2-3247832C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47" y="2018805"/>
            <a:ext cx="9445370" cy="47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67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LVS CHECK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D13808A-E8B5-3EB6-E1D2-C3508F08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71" y="1739968"/>
            <a:ext cx="9548258" cy="50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78059-6115-3925-805D-2A8405EA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664" y="2501060"/>
            <a:ext cx="10009236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72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Carry Lookahead</a:t>
            </a:r>
            <a:r>
              <a:rPr lang="en-US" sz="7200" b="0" dirty="0">
                <a:solidFill>
                  <a:schemeClr val="tx1"/>
                </a:solidFill>
              </a:rPr>
              <a:t/>
            </a:r>
            <a:br>
              <a:rPr lang="en-US" sz="7200" b="0" dirty="0">
                <a:solidFill>
                  <a:schemeClr val="tx1"/>
                </a:solidFill>
              </a:rPr>
            </a:br>
            <a:r>
              <a:rPr lang="en-US" sz="7200" b="0" dirty="0" smtClean="0">
                <a:solidFill>
                  <a:schemeClr val="tx1"/>
                </a:solidFill>
              </a:rPr>
              <a:t>Adder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68FA1-2BD3-7980-878B-0452B9B0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975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626850" y="2075956"/>
            <a:ext cx="5656621" cy="5591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4-Bit Carry Lookahead Adder RTL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48A27D-F0EB-EC90-F75B-434491ABD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1" r="5414" b="40622"/>
          <a:stretch/>
        </p:blipFill>
        <p:spPr>
          <a:xfrm>
            <a:off x="267496" y="2857140"/>
            <a:ext cx="5486399" cy="3718292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48A27D-F0EB-EC90-F75B-434491ABD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0" t="61326" r="4884" b="3988"/>
          <a:stretch/>
        </p:blipFill>
        <p:spPr>
          <a:xfrm>
            <a:off x="6021391" y="2798778"/>
            <a:ext cx="5630492" cy="3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82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626850" y="2075956"/>
            <a:ext cx="7526550" cy="55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4-Bit Carry Lookahead Adder Output Netlist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E7D7B57-35AE-0F97-765C-548AA16A5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7" t="209" r="5574" b="54515"/>
          <a:stretch/>
        </p:blipFill>
        <p:spPr>
          <a:xfrm>
            <a:off x="460164" y="3041549"/>
            <a:ext cx="5468688" cy="3178276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E7D7B57-35AE-0F97-765C-548AA16A5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0" t="55151" r="8728" b="4151"/>
          <a:stretch/>
        </p:blipFill>
        <p:spPr>
          <a:xfrm>
            <a:off x="6433261" y="3041549"/>
            <a:ext cx="5394945" cy="31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0904982" cy="1179576"/>
          </a:xfrm>
        </p:spPr>
        <p:txBody>
          <a:bodyPr>
            <a:normAutofit/>
          </a:bodyPr>
          <a:lstStyle/>
          <a:p>
            <a:r>
              <a:rPr lang="en-US" sz="4000" dirty="0"/>
              <a:t>1-Bit FULL ADDER Without Carry 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925530" y="2209196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Schematic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1A43F3D-31EF-37F2-BCD6-4B1233FBF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80" t="25878" r="17835" b="27388"/>
          <a:stretch/>
        </p:blipFill>
        <p:spPr>
          <a:xfrm>
            <a:off x="954236" y="2890449"/>
            <a:ext cx="10283528" cy="37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71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1873208" cy="1179576"/>
          </a:xfrm>
        </p:spPr>
        <p:txBody>
          <a:bodyPr>
            <a:normAutofit/>
          </a:bodyPr>
          <a:lstStyle/>
          <a:p>
            <a:r>
              <a:rPr lang="en-US" dirty="0"/>
              <a:t>Carry Lookahead for c0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925530" y="2209196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Schematic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F73D026F-C001-DDA4-C392-77334387A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0" t="29652" r="18313" b="29375"/>
          <a:stretch/>
        </p:blipFill>
        <p:spPr>
          <a:xfrm>
            <a:off x="1558713" y="2768392"/>
            <a:ext cx="9166438" cy="38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47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1873208" cy="1179576"/>
          </a:xfrm>
        </p:spPr>
        <p:txBody>
          <a:bodyPr>
            <a:normAutofit/>
          </a:bodyPr>
          <a:lstStyle/>
          <a:p>
            <a:r>
              <a:rPr lang="en-US" dirty="0"/>
              <a:t>Carry Lookahead for c1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925530" y="2209196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Schematic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6E8C3BD-AE45-1515-4D9A-0CF485EF6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64" t="24188" r="18279" b="26277"/>
          <a:stretch/>
        </p:blipFill>
        <p:spPr>
          <a:xfrm>
            <a:off x="1609945" y="2874346"/>
            <a:ext cx="8972110" cy="38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1873208" cy="1179576"/>
          </a:xfrm>
        </p:spPr>
        <p:txBody>
          <a:bodyPr>
            <a:normAutofit/>
          </a:bodyPr>
          <a:lstStyle/>
          <a:p>
            <a:r>
              <a:rPr lang="en-US" dirty="0"/>
              <a:t>Carry Lookahead for </a:t>
            </a:r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925530" y="2209196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Schematic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04ADBEA-C39C-19D9-6F6B-0F63A5199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5" t="22898" r="20976" b="25978"/>
          <a:stretch/>
        </p:blipFill>
        <p:spPr>
          <a:xfrm>
            <a:off x="1447800" y="2768393"/>
            <a:ext cx="9296400" cy="38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14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1873208" cy="1179576"/>
          </a:xfrm>
        </p:spPr>
        <p:txBody>
          <a:bodyPr>
            <a:normAutofit/>
          </a:bodyPr>
          <a:lstStyle/>
          <a:p>
            <a:r>
              <a:rPr lang="en-US" dirty="0"/>
              <a:t>Carry Lookahead for </a:t>
            </a:r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925530" y="2209196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Schematic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455E861-E034-10E6-BC1A-7121A1768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0" t="23654" r="21480" b="25407"/>
          <a:stretch/>
        </p:blipFill>
        <p:spPr>
          <a:xfrm>
            <a:off x="1424908" y="2803152"/>
            <a:ext cx="8957342" cy="389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8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36" y="3057975"/>
            <a:ext cx="6476772" cy="425450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system of ripple-carry adders is a sequence of standard full adders that makes it possible to add numbers that contain more bits than that of a single full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adder.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Each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full adder has a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arry_in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Cin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) and a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Carry_out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Cout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) bit, and the adders are connected by connecting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Cout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on step k to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Cin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on step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k+1.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challenge with ripple-carry adders, is the propagation delay of the carry bits.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58209" y="2257795"/>
            <a:ext cx="6476772" cy="55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4-Bit Ripple Carry Adder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4 Bit Ripple Carry Adder | allthingsvls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2" b="24163"/>
          <a:stretch/>
        </p:blipFill>
        <p:spPr bwMode="auto">
          <a:xfrm>
            <a:off x="7415742" y="3546126"/>
            <a:ext cx="4587223" cy="20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112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1873208" cy="1179576"/>
          </a:xfrm>
        </p:spPr>
        <p:txBody>
          <a:bodyPr>
            <a:normAutofit/>
          </a:bodyPr>
          <a:lstStyle/>
          <a:p>
            <a:r>
              <a:rPr lang="en-US" dirty="0"/>
              <a:t>4-Bit carry lookahead adder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925530" y="2209196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Schematic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3AD24CE-B5EE-B52A-89D7-3085ABEF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08" t="23439" r="22457" b="25386"/>
          <a:stretch/>
        </p:blipFill>
        <p:spPr>
          <a:xfrm>
            <a:off x="1355008" y="2768392"/>
            <a:ext cx="9481984" cy="393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36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1873208" cy="1179576"/>
          </a:xfrm>
        </p:spPr>
        <p:txBody>
          <a:bodyPr>
            <a:normAutofit/>
          </a:bodyPr>
          <a:lstStyle/>
          <a:p>
            <a:r>
              <a:rPr lang="en-US" dirty="0"/>
              <a:t>4-Bit CLA Adder Testbench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925530" y="2209196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Schematic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4513AC4-ABD0-B02E-293D-62D9C615C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4" t="25015" r="18421" b="25870"/>
          <a:stretch/>
        </p:blipFill>
        <p:spPr>
          <a:xfrm>
            <a:off x="1597152" y="2768392"/>
            <a:ext cx="9489948" cy="39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1873208" cy="1179576"/>
          </a:xfrm>
        </p:spPr>
        <p:txBody>
          <a:bodyPr>
            <a:normAutofit/>
          </a:bodyPr>
          <a:lstStyle/>
          <a:p>
            <a:r>
              <a:rPr lang="en-US" dirty="0"/>
              <a:t>Simulation Results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998706" y="2018806"/>
            <a:ext cx="10073916" cy="1076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First Pattern :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0101 + 1001 + 0 = 01110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Second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Pattern : 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0111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+ 1100 + 0 = 10011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E6AA4A8-E67A-EB1B-A3F4-21AE77C7F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3" t="12992" b="13602"/>
          <a:stretch/>
        </p:blipFill>
        <p:spPr>
          <a:xfrm>
            <a:off x="1074217" y="2892961"/>
            <a:ext cx="9922894" cy="42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1873208" cy="1179576"/>
          </a:xfrm>
        </p:spPr>
        <p:txBody>
          <a:bodyPr>
            <a:normAutofit/>
          </a:bodyPr>
          <a:lstStyle/>
          <a:p>
            <a:r>
              <a:rPr lang="en-US" dirty="0"/>
              <a:t>Simulation Results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817626" y="2200855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Delay Calculations : Worst Case Delay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5C46494-E0D7-C1F4-4934-430A8A7B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37" y="2847347"/>
            <a:ext cx="8581102" cy="38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1873208" cy="1179576"/>
          </a:xfrm>
        </p:spPr>
        <p:txBody>
          <a:bodyPr>
            <a:normAutofit/>
          </a:bodyPr>
          <a:lstStyle/>
          <a:p>
            <a:r>
              <a:rPr lang="en-US" dirty="0"/>
              <a:t>Simulation Results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817626" y="2200855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Power Calculations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DE2AA7A-3D92-4AF9-1737-4F6C6407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06" y="2815585"/>
            <a:ext cx="8509588" cy="39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6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0904982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1-Bit FULL ADDER Without Carry 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817626" y="2200855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Layout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FF066848-534A-62FE-DC95-788FAA162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0" t="28400" r="2016" b="21986"/>
          <a:stretch/>
        </p:blipFill>
        <p:spPr>
          <a:xfrm>
            <a:off x="902704" y="2942100"/>
            <a:ext cx="10734826" cy="37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1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0904982" cy="1179576"/>
          </a:xfrm>
        </p:spPr>
        <p:txBody>
          <a:bodyPr>
            <a:normAutofit/>
          </a:bodyPr>
          <a:lstStyle/>
          <a:p>
            <a:r>
              <a:rPr lang="en-US" dirty="0"/>
              <a:t>Carry lookahead for c0 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817626" y="2200855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Layout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AB9E4C50-AB2C-C977-5285-CBA3908ED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5" t="36028" r="1138" b="27793"/>
          <a:stretch/>
        </p:blipFill>
        <p:spPr>
          <a:xfrm>
            <a:off x="627872" y="2854473"/>
            <a:ext cx="11284490" cy="38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0904982" cy="1179576"/>
          </a:xfrm>
        </p:spPr>
        <p:txBody>
          <a:bodyPr>
            <a:normAutofit/>
          </a:bodyPr>
          <a:lstStyle/>
          <a:p>
            <a:r>
              <a:rPr lang="en-US" dirty="0"/>
              <a:t>Carry lookahead for </a:t>
            </a:r>
            <a:r>
              <a:rPr lang="en-US" dirty="0" smtClean="0"/>
              <a:t>c1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817626" y="2200855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Layout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691EE9FC-1B32-DB06-FD6B-BFA05F0E3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13" t="42874" b="34483"/>
          <a:stretch/>
        </p:blipFill>
        <p:spPr>
          <a:xfrm>
            <a:off x="428529" y="3019913"/>
            <a:ext cx="11426806" cy="35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0904982" cy="1179576"/>
          </a:xfrm>
        </p:spPr>
        <p:txBody>
          <a:bodyPr>
            <a:normAutofit/>
          </a:bodyPr>
          <a:lstStyle/>
          <a:p>
            <a:r>
              <a:rPr lang="en-US" dirty="0"/>
              <a:t>Carry lookahead for </a:t>
            </a:r>
            <a:r>
              <a:rPr lang="en-US" dirty="0" smtClean="0"/>
              <a:t>c2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817626" y="2200855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Layout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57EA81AF-D107-99BC-6D47-A0775DBD7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4" t="36696" r="289" b="30465"/>
          <a:stretch/>
        </p:blipFill>
        <p:spPr>
          <a:xfrm>
            <a:off x="314670" y="3035327"/>
            <a:ext cx="11559612" cy="36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0904982" cy="1179576"/>
          </a:xfrm>
        </p:spPr>
        <p:txBody>
          <a:bodyPr>
            <a:normAutofit/>
          </a:bodyPr>
          <a:lstStyle/>
          <a:p>
            <a:r>
              <a:rPr lang="en-US" dirty="0"/>
              <a:t>Carry lookahead for </a:t>
            </a:r>
            <a:r>
              <a:rPr lang="en-US" dirty="0" smtClean="0"/>
              <a:t>c3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817626" y="2200855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Layout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65EAC7B1-5DC8-BFDB-EF32-9807C3A78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1" t="42587" r="117" b="31656"/>
          <a:stretch/>
        </p:blipFill>
        <p:spPr>
          <a:xfrm>
            <a:off x="817626" y="2942100"/>
            <a:ext cx="10671368" cy="37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6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2732931"/>
            <a:ext cx="6255928" cy="425450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carry propagation time is the major speed limiting factor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we use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system of ripple-carry adders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which eliminate the dependency between 1-Bit FA blocks a as it consists of :</a:t>
            </a:r>
          </a:p>
          <a:p>
            <a:pPr marL="1028700" lvl="1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4-Bit adder without carry</a:t>
            </a:r>
          </a:p>
          <a:p>
            <a:pPr marL="1028700" lvl="1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Logic block to generate P and G of each input.</a:t>
            </a:r>
          </a:p>
          <a:p>
            <a:pPr marL="1028700" lvl="1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Lookahead Carry Generator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challenge with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carry lookahead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adders, is the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area and that it requires complex design of lookahead carry generator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498834" y="2060828"/>
            <a:ext cx="5656621" cy="55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4-Bit Carry Lookahead Adder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4" descr="Carry Lookahead Adder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23367" r="5113"/>
          <a:stretch/>
        </p:blipFill>
        <p:spPr bwMode="auto">
          <a:xfrm>
            <a:off x="7069393" y="3198328"/>
            <a:ext cx="4999703" cy="239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26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0904982" cy="1179576"/>
          </a:xfrm>
        </p:spPr>
        <p:txBody>
          <a:bodyPr>
            <a:normAutofit/>
          </a:bodyPr>
          <a:lstStyle/>
          <a:p>
            <a:r>
              <a:rPr lang="en-US" dirty="0"/>
              <a:t>4-bit Carry lookahead ADDER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817626" y="2200855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Layout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B8DC32C-E81E-6D10-1DBA-BAAC4B49B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9" t="40637" r="2831" b="32941"/>
          <a:stretch/>
        </p:blipFill>
        <p:spPr>
          <a:xfrm>
            <a:off x="398206" y="2977044"/>
            <a:ext cx="11562736" cy="36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0904982" cy="1179576"/>
          </a:xfrm>
        </p:spPr>
        <p:txBody>
          <a:bodyPr>
            <a:normAutofit/>
          </a:bodyPr>
          <a:lstStyle/>
          <a:p>
            <a:r>
              <a:rPr lang="en-US" dirty="0"/>
              <a:t>DRC CHECK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9BCA7-EE58-8C97-8697-901965A46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2" y="2064231"/>
            <a:ext cx="9453715" cy="46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26" y="835667"/>
            <a:ext cx="10904982" cy="1179576"/>
          </a:xfrm>
        </p:spPr>
        <p:txBody>
          <a:bodyPr>
            <a:normAutofit/>
          </a:bodyPr>
          <a:lstStyle/>
          <a:p>
            <a:r>
              <a:rPr lang="en-US" dirty="0" smtClean="0"/>
              <a:t>LVS </a:t>
            </a:r>
            <a:r>
              <a:rPr lang="en-US" dirty="0"/>
              <a:t>CHECK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2EB2EBB-5CB6-44AF-2ABA-636F328D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61" y="2266068"/>
            <a:ext cx="9502876" cy="43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SUMMARY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296629" y="5378722"/>
            <a:ext cx="9598741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Carry lookahead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make delay to decrease  but n the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side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the area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 it need more power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29089008-BD84-447A-2E9F-37C8AA869B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016288"/>
              </p:ext>
            </p:extLst>
          </p:nvPr>
        </p:nvGraphicFramePr>
        <p:xfrm>
          <a:off x="1883588" y="2439817"/>
          <a:ext cx="8130567" cy="248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0189">
                  <a:extLst>
                    <a:ext uri="{9D8B030D-6E8A-4147-A177-3AD203B41FA5}">
                      <a16:colId xmlns:a16="http://schemas.microsoft.com/office/drawing/2014/main" val="1620502974"/>
                    </a:ext>
                  </a:extLst>
                </a:gridCol>
                <a:gridCol w="2710189">
                  <a:extLst>
                    <a:ext uri="{9D8B030D-6E8A-4147-A177-3AD203B41FA5}">
                      <a16:colId xmlns:a16="http://schemas.microsoft.com/office/drawing/2014/main" val="121434300"/>
                    </a:ext>
                  </a:extLst>
                </a:gridCol>
                <a:gridCol w="2710189">
                  <a:extLst>
                    <a:ext uri="{9D8B030D-6E8A-4147-A177-3AD203B41FA5}">
                      <a16:colId xmlns:a16="http://schemas.microsoft.com/office/drawing/2014/main" val="3383628260"/>
                    </a:ext>
                  </a:extLst>
                </a:gridCol>
              </a:tblGrid>
              <a:tr h="621536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Ripple Carry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Carry lookahead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495121"/>
                  </a:ext>
                </a:extLst>
              </a:tr>
              <a:tr h="62153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Transistor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Transistor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75066"/>
                  </a:ext>
                </a:extLst>
              </a:tr>
              <a:tr h="62153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601.6463p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407.157p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24369"/>
                  </a:ext>
                </a:extLst>
              </a:tr>
              <a:tr h="62153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1.108348e-3 watt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1.88477e-3 watt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168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7765"/>
            <a:ext cx="9144000" cy="276402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 smtClean="0"/>
              <a:t>Question</a:t>
            </a:r>
            <a:r>
              <a:rPr lang="en-US" sz="7200" dirty="0"/>
              <a:t> 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9BFEA-0DB6-4B7B-ACB7-9EB4C43AB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Thanks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72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78059-6115-3925-805D-2A8405EA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65086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Ripple carry</a:t>
            </a:r>
            <a:br>
              <a:rPr lang="en-US" sz="72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b="0" dirty="0" smtClean="0">
                <a:solidFill>
                  <a:schemeClr val="tx1"/>
                </a:solidFill>
              </a:rPr>
              <a:t>adder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68FA1-2BD3-7980-878B-0452B9B0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abon Next LT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abon Next 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41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686366" y="2265552"/>
            <a:ext cx="5656621" cy="55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4-Bit Ripple Carry Adder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 txBox="1">
            <a:spLocks/>
          </p:cNvSpPr>
          <p:nvPr/>
        </p:nvSpPr>
        <p:spPr>
          <a:xfrm>
            <a:off x="804088" y="3413768"/>
            <a:ext cx="4707980" cy="118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90000"/>
              </a:lnSpc>
            </a:pPr>
            <a:r>
              <a:rPr lang="en-US" sz="40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1-bit full adder </a:t>
            </a:r>
          </a:p>
        </p:txBody>
      </p:sp>
      <p:pic>
        <p:nvPicPr>
          <p:cNvPr id="18" name="Content Placeholder 9" descr="Solved Create with Logisim. There should be 3 final | Chegg.com">
            <a:extLst>
              <a:ext uri="{FF2B5EF4-FFF2-40B4-BE49-F238E27FC236}">
                <a16:creationId xmlns:a16="http://schemas.microsoft.com/office/drawing/2014/main" id="{E709A96D-3243-2843-8186-7DA8A780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56" y="2990943"/>
            <a:ext cx="5117248" cy="28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7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58209" y="3276841"/>
            <a:ext cx="4283840" cy="1749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4-Bit Ripple Carry Adder RTL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5EEF55-5770-8626-495B-41F302BB4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"/>
          <a:stretch/>
        </p:blipFill>
        <p:spPr>
          <a:xfrm>
            <a:off x="4965121" y="2249743"/>
            <a:ext cx="7103806" cy="445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58209" y="2125631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4-Bit Ripple Carry Adder Output Netlist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256A7E5-6AA8-173C-0CD2-7675E012A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4" t="21368" r="2997" b="23841"/>
          <a:stretch/>
        </p:blipFill>
        <p:spPr>
          <a:xfrm>
            <a:off x="659554" y="2791652"/>
            <a:ext cx="10964756" cy="34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8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DFAF6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9972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1-Bit FULL ADDER RIPPLE CARRY 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 txBox="1">
            <a:spLocks/>
          </p:cNvSpPr>
          <p:nvPr/>
        </p:nvSpPr>
        <p:spPr>
          <a:xfrm>
            <a:off x="566928" y="2125137"/>
            <a:ext cx="7647652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Schematic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" name="Picture 16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E5F64EA5-5018-BDEC-65A1-0C5D17CBF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3" b="33323"/>
          <a:stretch/>
        </p:blipFill>
        <p:spPr>
          <a:xfrm>
            <a:off x="922938" y="2739519"/>
            <a:ext cx="10343076" cy="3981955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5371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" id="{18518462-57BD-4B9F-9628-24DEFF39786A}" vid="{86105DA6-E613-46C4-BC07-43C4C2AF6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462</Words>
  <Application>Microsoft Office PowerPoint</Application>
  <PresentationFormat>Widescreen</PresentationFormat>
  <Paragraphs>161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Black</vt:lpstr>
      <vt:lpstr>Calibri</vt:lpstr>
      <vt:lpstr>Courier New</vt:lpstr>
      <vt:lpstr>Sabon Next LT</vt:lpstr>
      <vt:lpstr>Times New Roman</vt:lpstr>
      <vt:lpstr>Wingdings</vt:lpstr>
      <vt:lpstr>Office Theme</vt:lpstr>
      <vt:lpstr>VLSI Final Project</vt:lpstr>
      <vt:lpstr>AGENDA </vt:lpstr>
      <vt:lpstr>INTRODUCTION </vt:lpstr>
      <vt:lpstr>INTRODUCTION </vt:lpstr>
      <vt:lpstr>Ripple carry adder</vt:lpstr>
      <vt:lpstr>Implementation</vt:lpstr>
      <vt:lpstr>Implementation</vt:lpstr>
      <vt:lpstr>Implementation</vt:lpstr>
      <vt:lpstr>1-Bit FULL ADDER RIPPLE CARRY </vt:lpstr>
      <vt:lpstr>4-Bit FULL ADDER RIPPLE CARRY </vt:lpstr>
      <vt:lpstr>TESTBENCH of ripple carry adder</vt:lpstr>
      <vt:lpstr>Simulation Results</vt:lpstr>
      <vt:lpstr>Simulation Results</vt:lpstr>
      <vt:lpstr>Simulation Results</vt:lpstr>
      <vt:lpstr>Basic Components</vt:lpstr>
      <vt:lpstr>Basic Components</vt:lpstr>
      <vt:lpstr>Basic Components</vt:lpstr>
      <vt:lpstr>1-Bit FULL ADDER RIPPLE CARRY </vt:lpstr>
      <vt:lpstr>4-Bit FULL ADDER RIPPLE CARRY </vt:lpstr>
      <vt:lpstr>DRC CHECK</vt:lpstr>
      <vt:lpstr>LVS CHECK</vt:lpstr>
      <vt:lpstr>Carry Lookahead Adder</vt:lpstr>
      <vt:lpstr>Implementation</vt:lpstr>
      <vt:lpstr>Implementation</vt:lpstr>
      <vt:lpstr>1-Bit FULL ADDER Without Carry </vt:lpstr>
      <vt:lpstr>Carry Lookahead for c0</vt:lpstr>
      <vt:lpstr>Carry Lookahead for c1</vt:lpstr>
      <vt:lpstr>Carry Lookahead for c2</vt:lpstr>
      <vt:lpstr>Carry Lookahead for c3</vt:lpstr>
      <vt:lpstr>4-Bit carry lookahead adder</vt:lpstr>
      <vt:lpstr>4-Bit CLA Adder Testbench</vt:lpstr>
      <vt:lpstr>Simulation Results</vt:lpstr>
      <vt:lpstr>Simulation Results</vt:lpstr>
      <vt:lpstr>Simulation Results</vt:lpstr>
      <vt:lpstr>1-Bit FULL ADDER Without Carry </vt:lpstr>
      <vt:lpstr>Carry lookahead for c0 </vt:lpstr>
      <vt:lpstr>Carry lookahead for c1 </vt:lpstr>
      <vt:lpstr>Carry lookahead for c2 </vt:lpstr>
      <vt:lpstr>Carry lookahead for c3 </vt:lpstr>
      <vt:lpstr>4-bit Carry lookahead ADDER</vt:lpstr>
      <vt:lpstr>DRC CHECK</vt:lpstr>
      <vt:lpstr>LVS CHECK</vt:lpstr>
      <vt:lpstr>SUMMARY </vt:lpstr>
      <vt:lpstr>Question ?</vt:lpstr>
      <vt:lpstr>Thanks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/>
  <cp:lastModifiedBy>AYA</cp:lastModifiedBy>
  <cp:revision>1098</cp:revision>
  <dcterms:created xsi:type="dcterms:W3CDTF">2023-12-13T13:29:45Z</dcterms:created>
  <dcterms:modified xsi:type="dcterms:W3CDTF">2023-12-14T11:16:34Z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